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1" r:id="rId3"/>
    <p:sldId id="276" r:id="rId4"/>
    <p:sldId id="274" r:id="rId5"/>
  </p:sldIdLst>
  <p:sldSz cx="9144000" cy="6858000" type="screen4x3"/>
  <p:notesSz cx="7010400" cy="92964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>
        <p:scale>
          <a:sx n="75" d="100"/>
          <a:sy n="75" d="100"/>
        </p:scale>
        <p:origin x="1824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8CC5CB-B7AA-4995-80F3-6D7272BAB5A4}" type="datetimeFigureOut">
              <a:rPr lang="es-PE" smtClean="0"/>
              <a:t>11/01/2022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531148-635C-4370-81A8-D170148F3D0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05907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5C91B-D653-4DBD-A72B-1A45E4784B43}" type="slidenum">
              <a:rPr lang="es-PE" smtClean="0">
                <a:solidFill>
                  <a:prstClr val="black"/>
                </a:solidFill>
              </a:rPr>
              <a:pPr/>
              <a:t>2</a:t>
            </a:fld>
            <a:endParaRPr lang="es-P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926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B395-C147-4AE0-85F4-950B984F211C}" type="datetimeFigureOut">
              <a:rPr lang="es-PE" smtClean="0"/>
              <a:t>11/01/2022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675C-73B6-4A36-8BEB-CC7C43D0F9A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3433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B395-C147-4AE0-85F4-950B984F211C}" type="datetimeFigureOut">
              <a:rPr lang="es-PE" smtClean="0"/>
              <a:t>11/01/2022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675C-73B6-4A36-8BEB-CC7C43D0F9A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8832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B395-C147-4AE0-85F4-950B984F211C}" type="datetimeFigureOut">
              <a:rPr lang="es-PE" smtClean="0"/>
              <a:t>11/01/2022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675C-73B6-4A36-8BEB-CC7C43D0F9A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72208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99793" y="1844825"/>
            <a:ext cx="6041796" cy="1364992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6" name="2 Subtítulo"/>
          <p:cNvSpPr>
            <a:spLocks noGrp="1"/>
          </p:cNvSpPr>
          <p:nvPr>
            <p:ph type="subTitle" idx="1"/>
          </p:nvPr>
        </p:nvSpPr>
        <p:spPr>
          <a:xfrm>
            <a:off x="2687891" y="3573017"/>
            <a:ext cx="6132583" cy="1000132"/>
          </a:xfrm>
        </p:spPr>
        <p:txBody>
          <a:bodyPr>
            <a:normAutofit/>
          </a:bodyPr>
          <a:lstStyle>
            <a:lvl1pPr marL="0" indent="0" algn="l">
              <a:buNone/>
              <a:defRPr sz="2000" i="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Haga clic para modificar el estilo de subtítulo del patrón</a:t>
            </a:r>
            <a:endParaRPr lang="es-PE" dirty="0"/>
          </a:p>
        </p:txBody>
      </p:sp>
      <p:sp>
        <p:nvSpPr>
          <p:cNvPr id="8" name="7 Rectángulo"/>
          <p:cNvSpPr/>
          <p:nvPr userDrawn="1"/>
        </p:nvSpPr>
        <p:spPr>
          <a:xfrm>
            <a:off x="7929586" y="214291"/>
            <a:ext cx="1214415" cy="714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8 Rectángulo"/>
          <p:cNvSpPr/>
          <p:nvPr userDrawn="1"/>
        </p:nvSpPr>
        <p:spPr>
          <a:xfrm>
            <a:off x="71407" y="6143620"/>
            <a:ext cx="1214415" cy="714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7" name="Picture 2" descr="D:\Users\vsolis\AppData\Local\Microsoft\Windows\Temporary Internet Files\Content.Outlook\1RLSO829\plantilla PPT-titulos2-04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403"/>
          <a:stretch/>
        </p:blipFill>
        <p:spPr bwMode="auto">
          <a:xfrm>
            <a:off x="0" y="924"/>
            <a:ext cx="1722355" cy="3788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 userDrawn="1"/>
        </p:nvSpPr>
        <p:spPr>
          <a:xfrm>
            <a:off x="7884370" y="6093297"/>
            <a:ext cx="1214415" cy="688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2" name="11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91" y="6021289"/>
            <a:ext cx="1803051" cy="66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31858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B395-C147-4AE0-85F4-950B984F211C}" type="datetimeFigureOut">
              <a:rPr lang="es-PE" smtClean="0"/>
              <a:t>11/01/2022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675C-73B6-4A36-8BEB-CC7C43D0F9A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53005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B395-C147-4AE0-85F4-950B984F211C}" type="datetimeFigureOut">
              <a:rPr lang="es-PE" smtClean="0"/>
              <a:t>11/01/2022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675C-73B6-4A36-8BEB-CC7C43D0F9A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15380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B395-C147-4AE0-85F4-950B984F211C}" type="datetimeFigureOut">
              <a:rPr lang="es-PE" smtClean="0"/>
              <a:t>11/01/2022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675C-73B6-4A36-8BEB-CC7C43D0F9A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20583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B395-C147-4AE0-85F4-950B984F211C}" type="datetimeFigureOut">
              <a:rPr lang="es-PE" smtClean="0"/>
              <a:t>11/01/2022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675C-73B6-4A36-8BEB-CC7C43D0F9A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70449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B395-C147-4AE0-85F4-950B984F211C}" type="datetimeFigureOut">
              <a:rPr lang="es-PE" smtClean="0"/>
              <a:t>11/01/2022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675C-73B6-4A36-8BEB-CC7C43D0F9A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73826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B395-C147-4AE0-85F4-950B984F211C}" type="datetimeFigureOut">
              <a:rPr lang="es-PE" smtClean="0"/>
              <a:t>11/01/2022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675C-73B6-4A36-8BEB-CC7C43D0F9A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7888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B395-C147-4AE0-85F4-950B984F211C}" type="datetimeFigureOut">
              <a:rPr lang="es-PE" smtClean="0"/>
              <a:t>11/01/2022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675C-73B6-4A36-8BEB-CC7C43D0F9A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8263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B395-C147-4AE0-85F4-950B984F211C}" type="datetimeFigureOut">
              <a:rPr lang="es-PE" smtClean="0"/>
              <a:t>11/01/2022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675C-73B6-4A36-8BEB-CC7C43D0F9A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30037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7B395-C147-4AE0-85F4-950B984F211C}" type="datetimeFigureOut">
              <a:rPr lang="es-PE" smtClean="0"/>
              <a:t>11/01/2022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8675C-73B6-4A36-8BEB-CC7C43D0F9A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89509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787691" y="1862826"/>
            <a:ext cx="6432715" cy="2502278"/>
          </a:xfrm>
        </p:spPr>
        <p:txBody>
          <a:bodyPr>
            <a:normAutofit/>
          </a:bodyPr>
          <a:lstStyle/>
          <a:p>
            <a:pPr algn="l"/>
            <a:r>
              <a:rPr lang="es-PE" sz="2000" dirty="0">
                <a:latin typeface="+mn-lt"/>
              </a:rPr>
              <a:t>Nuevo tarifario propuesto </a:t>
            </a:r>
            <a:br>
              <a:rPr lang="es-PE" sz="2000" dirty="0">
                <a:latin typeface="+mn-lt"/>
              </a:rPr>
            </a:br>
            <a:r>
              <a:rPr lang="es-PE" sz="2000" dirty="0">
                <a:latin typeface="+mn-lt"/>
              </a:rPr>
              <a:t>Productos Pasivos PN</a:t>
            </a:r>
            <a:br>
              <a:rPr lang="es-PE" sz="2000" dirty="0">
                <a:latin typeface="+mn-lt"/>
              </a:rPr>
            </a:br>
            <a:r>
              <a:rPr lang="es-PE" sz="2000" dirty="0">
                <a:latin typeface="+mn-lt"/>
              </a:rPr>
              <a:t>Nuevas condiciones de mercado en tasas PN</a:t>
            </a:r>
            <a:br>
              <a:rPr lang="es-PE" sz="2000" dirty="0"/>
            </a:br>
            <a:br>
              <a:rPr lang="es-PE" sz="2000" dirty="0">
                <a:latin typeface="+mn-lt"/>
              </a:rPr>
            </a:br>
            <a:r>
              <a:rPr lang="es-PE" sz="1800" b="0" dirty="0">
                <a:latin typeface="+mn-lt"/>
              </a:rPr>
              <a:t>De acuerdo a la revisión de la situación actual, se decidió un nuevo tarifario a entrar en vigencia desde el </a:t>
            </a:r>
            <a:r>
              <a:rPr lang="es-PE" sz="1800" dirty="0">
                <a:latin typeface="+mn-lt"/>
              </a:rPr>
              <a:t>12/ene/2022</a:t>
            </a:r>
            <a:endParaRPr lang="es-PE" sz="2000" dirty="0">
              <a:latin typeface="+mn-lt"/>
            </a:endParaRPr>
          </a:p>
        </p:txBody>
      </p:sp>
      <p:sp>
        <p:nvSpPr>
          <p:cNvPr id="3" name="2 Subtítulo"/>
          <p:cNvSpPr txBox="1">
            <a:spLocks/>
          </p:cNvSpPr>
          <p:nvPr/>
        </p:nvSpPr>
        <p:spPr>
          <a:xfrm>
            <a:off x="4475990" y="4696836"/>
            <a:ext cx="3648405" cy="29833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E" sz="1800" b="1" dirty="0"/>
              <a:t>Banca Preferente,  10 ene 2022</a:t>
            </a:r>
          </a:p>
        </p:txBody>
      </p:sp>
    </p:spTree>
    <p:extLst>
      <p:ext uri="{BB962C8B-B14F-4D97-AF65-F5344CB8AC3E}">
        <p14:creationId xmlns:p14="http://schemas.microsoft.com/office/powerpoint/2010/main" val="367193253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2 Subtítulo"/>
          <p:cNvSpPr txBox="1">
            <a:spLocks/>
          </p:cNvSpPr>
          <p:nvPr/>
        </p:nvSpPr>
        <p:spPr>
          <a:xfrm>
            <a:off x="251520" y="134448"/>
            <a:ext cx="7975247" cy="596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E" sz="2400" b="1" dirty="0">
                <a:solidFill>
                  <a:srgbClr val="002060"/>
                </a:solidFill>
              </a:rPr>
              <a:t>Cuadro de tasas competencia (Benchmark) PN</a:t>
            </a: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83596" y="6229902"/>
            <a:ext cx="8808884" cy="6280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PE" sz="1200" dirty="0"/>
              <a:t>Tomadas de las pagina web de las entidades y de </a:t>
            </a:r>
            <a:r>
              <a:rPr lang="es-PE" sz="1200" dirty="0" err="1"/>
              <a:t>Comparabien</a:t>
            </a:r>
            <a:r>
              <a:rPr lang="es-PE" sz="1200" dirty="0"/>
              <a:t> como entidad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PE" sz="1200" dirty="0"/>
              <a:t>independiente formal, se consideran productos </a:t>
            </a:r>
            <a:r>
              <a:rPr lang="es-PE" sz="1200" dirty="0" err="1"/>
              <a:t>dpf</a:t>
            </a:r>
            <a:r>
              <a:rPr lang="es-PE" sz="1200" dirty="0"/>
              <a:t> clásicos y tipo pensión. Actualizado al 10 ene 2022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904" y="6021288"/>
            <a:ext cx="16097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61A864DA-B1F1-4B72-A252-EC61B09B3F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816976"/>
            <a:ext cx="9144000" cy="522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466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23528" y="116632"/>
            <a:ext cx="7767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400" b="1" dirty="0"/>
              <a:t>Tarifario propuesto a entrar en vigencia el 12/01/22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683668" y="566659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>
                <a:solidFill>
                  <a:srgbClr val="0070C0"/>
                </a:solidFill>
              </a:rPr>
              <a:t>Tarifario DPF PN Clásico y Renta Efectiva  Banca Preferente 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315" y="6181725"/>
            <a:ext cx="16097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13FC6B8-E32C-4372-A673-AA09799020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068263"/>
            <a:ext cx="6336704" cy="568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70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FB9406AB-47D3-47C3-ACBB-0089FB6CFA19}"/>
              </a:ext>
            </a:extLst>
          </p:cNvPr>
          <p:cNvSpPr txBox="1">
            <a:spLocks/>
          </p:cNvSpPr>
          <p:nvPr/>
        </p:nvSpPr>
        <p:spPr>
          <a:xfrm>
            <a:off x="69676" y="74617"/>
            <a:ext cx="7886700" cy="291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800" b="1" dirty="0">
                <a:solidFill>
                  <a:srgbClr val="002060"/>
                </a:solidFill>
              </a:rPr>
              <a:t>Acciones  Banca Preferente</a:t>
            </a:r>
            <a:endParaRPr lang="es-PE" sz="1800" b="1" dirty="0">
              <a:solidFill>
                <a:srgbClr val="002060"/>
              </a:solidFill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FB9406AB-47D3-47C3-ACBB-0089FB6CFA19}"/>
              </a:ext>
            </a:extLst>
          </p:cNvPr>
          <p:cNvSpPr txBox="1">
            <a:spLocks/>
          </p:cNvSpPr>
          <p:nvPr/>
        </p:nvSpPr>
        <p:spPr>
          <a:xfrm>
            <a:off x="247028" y="5051303"/>
            <a:ext cx="8230471" cy="16754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400" b="1" u="sng" dirty="0">
                <a:solidFill>
                  <a:srgbClr val="002060"/>
                </a:solidFill>
              </a:rPr>
              <a:t>Para PJ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002060"/>
                </a:solidFill>
              </a:rPr>
              <a:t>Campaña de </a:t>
            </a:r>
            <a:r>
              <a:rPr lang="es-ES" sz="1400" dirty="0" err="1">
                <a:solidFill>
                  <a:srgbClr val="002060"/>
                </a:solidFill>
              </a:rPr>
              <a:t>emailing</a:t>
            </a:r>
            <a:endParaRPr lang="es-ES" sz="1400" dirty="0">
              <a:solidFill>
                <a:srgbClr val="00206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002060"/>
                </a:solidFill>
              </a:rPr>
              <a:t>Campaña grafica con 4% a 360 </a:t>
            </a:r>
            <a:r>
              <a:rPr lang="es-ES" sz="1400" dirty="0" err="1">
                <a:solidFill>
                  <a:srgbClr val="002060"/>
                </a:solidFill>
              </a:rPr>
              <a:t>dias</a:t>
            </a:r>
            <a:r>
              <a:rPr lang="es-ES" sz="1400" dirty="0">
                <a:solidFill>
                  <a:srgbClr val="002060"/>
                </a:solidFill>
              </a:rPr>
              <a:t> desde 50K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002060"/>
                </a:solidFill>
              </a:rPr>
              <a:t>Excepciones solo a clientes estratégicos y/o especiales</a:t>
            </a:r>
            <a:endParaRPr lang="es-PE" sz="1400" dirty="0">
              <a:solidFill>
                <a:srgbClr val="00206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002060"/>
                </a:solidFill>
              </a:rPr>
              <a:t>contratar canal externo solo de capación de PJ</a:t>
            </a:r>
            <a:endParaRPr lang="es-PE" sz="1400" dirty="0">
              <a:solidFill>
                <a:srgbClr val="00206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320192"/>
            <a:ext cx="1095527" cy="460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8C528DFA-D730-4745-A227-414B963C81BA}"/>
              </a:ext>
            </a:extLst>
          </p:cNvPr>
          <p:cNvSpPr txBox="1"/>
          <p:nvPr/>
        </p:nvSpPr>
        <p:spPr>
          <a:xfrm>
            <a:off x="247028" y="3933056"/>
            <a:ext cx="731676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b="1" dirty="0"/>
              <a:t>Acciones PN</a:t>
            </a:r>
          </a:p>
          <a:p>
            <a:r>
              <a:rPr lang="es-ES" sz="1400" b="1" dirty="0"/>
              <a:t>Subir Captación Bruta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Retener las renovaciones al 70%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Captar nuevos depósitos mejor tasa según competencia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Abrir piloto de captación en la tienda LC Petit Thouars Miraflores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25EB1C9-72F9-463F-AC8D-F7546F6AC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211192"/>
              </p:ext>
            </p:extLst>
          </p:nvPr>
        </p:nvGraphicFramePr>
        <p:xfrm>
          <a:off x="2555776" y="82876"/>
          <a:ext cx="5068167" cy="3674886"/>
        </p:xfrm>
        <a:graphic>
          <a:graphicData uri="http://schemas.openxmlformats.org/drawingml/2006/table">
            <a:tbl>
              <a:tblPr/>
              <a:tblGrid>
                <a:gridCol w="737685">
                  <a:extLst>
                    <a:ext uri="{9D8B030D-6E8A-4147-A177-3AD203B41FA5}">
                      <a16:colId xmlns:a16="http://schemas.microsoft.com/office/drawing/2014/main" val="3440823945"/>
                    </a:ext>
                  </a:extLst>
                </a:gridCol>
                <a:gridCol w="1475369">
                  <a:extLst>
                    <a:ext uri="{9D8B030D-6E8A-4147-A177-3AD203B41FA5}">
                      <a16:colId xmlns:a16="http://schemas.microsoft.com/office/drawing/2014/main" val="3213850980"/>
                    </a:ext>
                  </a:extLst>
                </a:gridCol>
                <a:gridCol w="724024">
                  <a:extLst>
                    <a:ext uri="{9D8B030D-6E8A-4147-A177-3AD203B41FA5}">
                      <a16:colId xmlns:a16="http://schemas.microsoft.com/office/drawing/2014/main" val="1292058906"/>
                    </a:ext>
                  </a:extLst>
                </a:gridCol>
                <a:gridCol w="724024">
                  <a:extLst>
                    <a:ext uri="{9D8B030D-6E8A-4147-A177-3AD203B41FA5}">
                      <a16:colId xmlns:a16="http://schemas.microsoft.com/office/drawing/2014/main" val="480494522"/>
                    </a:ext>
                  </a:extLst>
                </a:gridCol>
                <a:gridCol w="724024">
                  <a:extLst>
                    <a:ext uri="{9D8B030D-6E8A-4147-A177-3AD203B41FA5}">
                      <a16:colId xmlns:a16="http://schemas.microsoft.com/office/drawing/2014/main" val="4204273798"/>
                    </a:ext>
                  </a:extLst>
                </a:gridCol>
                <a:gridCol w="683041">
                  <a:extLst>
                    <a:ext uri="{9D8B030D-6E8A-4147-A177-3AD203B41FA5}">
                      <a16:colId xmlns:a16="http://schemas.microsoft.com/office/drawing/2014/main" val="3360230708"/>
                    </a:ext>
                  </a:extLst>
                </a:gridCol>
              </a:tblGrid>
              <a:tr h="270677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Proyección de captación  DPF 2021 - 2022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351941"/>
                  </a:ext>
                </a:extLst>
              </a:tr>
              <a:tr h="216542">
                <a:tc>
                  <a:txBody>
                    <a:bodyPr/>
                    <a:lstStyle/>
                    <a:p>
                      <a:pPr algn="l" fontAlgn="b"/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8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1000000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380148"/>
                  </a:ext>
                </a:extLst>
              </a:tr>
              <a:tr h="216542">
                <a:tc>
                  <a:txBody>
                    <a:bodyPr/>
                    <a:lstStyle/>
                    <a:p>
                      <a:pPr algn="l" fontAlgn="b"/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Canal  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ene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feb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mar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120197"/>
                  </a:ext>
                </a:extLst>
              </a:tr>
              <a:tr h="216542">
                <a:tc>
                  <a:txBody>
                    <a:bodyPr/>
                    <a:lstStyle/>
                    <a:p>
                      <a:pPr algn="l" fontAlgn="b"/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Vence  BP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       15.9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       12.1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       20.8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         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126450"/>
                  </a:ext>
                </a:extLst>
              </a:tr>
              <a:tr h="216542">
                <a:tc>
                  <a:txBody>
                    <a:bodyPr/>
                    <a:lstStyle/>
                    <a:p>
                      <a:pPr algn="l" fontAlgn="b"/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Vence Vinculado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         0.1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         2.6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           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443095"/>
                  </a:ext>
                </a:extLst>
              </a:tr>
              <a:tr h="216542">
                <a:tc>
                  <a:txBody>
                    <a:bodyPr/>
                    <a:lstStyle/>
                    <a:p>
                      <a:pPr algn="l" fontAlgn="b"/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900" b="1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Renovacion (70%)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        4.8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        3.6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        4.4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        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105698"/>
                  </a:ext>
                </a:extLst>
              </a:tr>
              <a:tr h="216542">
                <a:tc>
                  <a:txBody>
                    <a:bodyPr/>
                    <a:lstStyle/>
                    <a:p>
                      <a:pPr algn="l" fontAlgn="b"/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900" b="1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Anticipadas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        2.0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        2.0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        2.0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          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21998"/>
                  </a:ext>
                </a:extLst>
              </a:tr>
              <a:tr h="188560">
                <a:tc>
                  <a:txBody>
                    <a:bodyPr/>
                    <a:lstStyle/>
                    <a:p>
                      <a:pPr algn="l" fontAlgn="b"/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Captacion PN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         9.0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       11.7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       10.4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         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086679"/>
                  </a:ext>
                </a:extLst>
              </a:tr>
              <a:tr h="216542">
                <a:tc>
                  <a:txBody>
                    <a:bodyPr/>
                    <a:lstStyle/>
                    <a:p>
                      <a:pPr algn="l" fontAlgn="b"/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Captacion PJ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       0.25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         1.0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         1.0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        2.3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370383"/>
                  </a:ext>
                </a:extLst>
              </a:tr>
              <a:tr h="216542">
                <a:tc>
                  <a:txBody>
                    <a:bodyPr/>
                    <a:lstStyle/>
                    <a:p>
                      <a:pPr algn="l" fontAlgn="b"/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NETO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7.1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5.0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      14.6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130678"/>
                  </a:ext>
                </a:extLst>
              </a:tr>
              <a:tr h="184061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412.4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414.9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422.0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427.0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    427.0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397365"/>
                  </a:ext>
                </a:extLst>
              </a:tr>
              <a:tr h="216542">
                <a:tc>
                  <a:txBody>
                    <a:bodyPr/>
                    <a:lstStyle/>
                    <a:p>
                      <a:pPr algn="l" fontAlgn="b"/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792872"/>
                  </a:ext>
                </a:extLst>
              </a:tr>
              <a:tr h="216542"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Dic-21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3933686"/>
                  </a:ext>
                </a:extLst>
              </a:tr>
              <a:tr h="216542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5.71%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TEA Captacion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5.70%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5.70%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5.70%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606843"/>
                  </a:ext>
                </a:extLst>
              </a:tr>
              <a:tr h="216542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6.16%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TEA Cartera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6.14%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6.14%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6.14%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174535"/>
                  </a:ext>
                </a:extLst>
              </a:tr>
              <a:tr h="216542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916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Plazo Captacion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111911"/>
                  </a:ext>
                </a:extLst>
              </a:tr>
              <a:tr h="216542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9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988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9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Plazo Carrtera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9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97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0942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14215</TotalTime>
  <Words>309</Words>
  <Application>Microsoft Office PowerPoint</Application>
  <PresentationFormat>Presentación en pantalla (4:3)</PresentationFormat>
  <Paragraphs>92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Tema de Office</vt:lpstr>
      <vt:lpstr>Nuevo tarifario propuesto  Productos Pasivos PN Nuevas condiciones de mercado en tasas PN  De acuerdo a la revisión de la situación actual, se decidió un nuevo tarifario a entrar en vigencia desde el 12/ene/2022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NPS Por línea de producto</dc:title>
  <dc:creator>Karla Lorena Sánchez Saravia</dc:creator>
  <cp:lastModifiedBy>Arnoldo Arturo Peñaherrera Gonzales</cp:lastModifiedBy>
  <cp:revision>58</cp:revision>
  <cp:lastPrinted>2018-11-29T17:35:40Z</cp:lastPrinted>
  <dcterms:created xsi:type="dcterms:W3CDTF">2018-04-19T14:26:26Z</dcterms:created>
  <dcterms:modified xsi:type="dcterms:W3CDTF">2022-01-11T23:39:08Z</dcterms:modified>
</cp:coreProperties>
</file>